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2"/>
  </p:notesMasterIdLst>
  <p:sldIdLst>
    <p:sldId id="256" r:id="rId2"/>
    <p:sldId id="257" r:id="rId3"/>
    <p:sldId id="258" r:id="rId4"/>
    <p:sldId id="290" r:id="rId5"/>
    <p:sldId id="262" r:id="rId6"/>
    <p:sldId id="263" r:id="rId7"/>
    <p:sldId id="261" r:id="rId8"/>
    <p:sldId id="286" r:id="rId9"/>
    <p:sldId id="264" r:id="rId10"/>
    <p:sldId id="280" r:id="rId11"/>
    <p:sldId id="291" r:id="rId12"/>
    <p:sldId id="284" r:id="rId13"/>
    <p:sldId id="271" r:id="rId14"/>
    <p:sldId id="288" r:id="rId15"/>
    <p:sldId id="277" r:id="rId16"/>
    <p:sldId id="272" r:id="rId17"/>
    <p:sldId id="273" r:id="rId18"/>
    <p:sldId id="278" r:id="rId19"/>
    <p:sldId id="270" r:id="rId20"/>
    <p:sldId id="285" r:id="rId21"/>
    <p:sldId id="275" r:id="rId22"/>
    <p:sldId id="274" r:id="rId23"/>
    <p:sldId id="287" r:id="rId24"/>
    <p:sldId id="289" r:id="rId25"/>
    <p:sldId id="260" r:id="rId26"/>
    <p:sldId id="279" r:id="rId27"/>
    <p:sldId id="281" r:id="rId28"/>
    <p:sldId id="282" r:id="rId29"/>
    <p:sldId id="283" r:id="rId30"/>
    <p:sldId id="27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576" autoAdjust="0"/>
  </p:normalViewPr>
  <p:slideViewPr>
    <p:cSldViewPr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CPU Hours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68.2</c:v>
                </c:pt>
                <c:pt idx="1">
                  <c:v>21.2</c:v>
                </c:pt>
                <c:pt idx="2">
                  <c:v>280.8</c:v>
                </c:pt>
                <c:pt idx="3">
                  <c:v>490.8</c:v>
                </c:pt>
                <c:pt idx="4">
                  <c:v>1176.7</c:v>
                </c:pt>
                <c:pt idx="5">
                  <c:v>4877.2</c:v>
                </c:pt>
              </c:numCache>
            </c:numRef>
          </c:val>
        </c:ser>
        <c:marker val="1"/>
        <c:axId val="72454144"/>
        <c:axId val="72455680"/>
      </c:lineChart>
      <c:catAx>
        <c:axId val="72454144"/>
        <c:scaling>
          <c:orientation val="minMax"/>
        </c:scaling>
        <c:axPos val="b"/>
        <c:tickLblPos val="nextTo"/>
        <c:crossAx val="72455680"/>
        <c:crosses val="autoZero"/>
        <c:auto val="1"/>
        <c:lblAlgn val="ctr"/>
        <c:lblOffset val="100"/>
      </c:catAx>
      <c:valAx>
        <c:axId val="72455680"/>
        <c:scaling>
          <c:orientation val="minMax"/>
        </c:scaling>
        <c:axPos val="l"/>
        <c:majorGridlines/>
        <c:numFmt formatCode="General" sourceLinked="1"/>
        <c:tickLblPos val="nextTo"/>
        <c:crossAx val="7245414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Jobs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3164</c:v>
                </c:pt>
                <c:pt idx="1">
                  <c:v>1084</c:v>
                </c:pt>
                <c:pt idx="2">
                  <c:v>2623</c:v>
                </c:pt>
                <c:pt idx="3">
                  <c:v>3486</c:v>
                </c:pt>
                <c:pt idx="4">
                  <c:v>5078</c:v>
                </c:pt>
                <c:pt idx="5">
                  <c:v>24770</c:v>
                </c:pt>
              </c:numCache>
            </c:numRef>
          </c:val>
        </c:ser>
        <c:marker val="1"/>
        <c:axId val="72471680"/>
        <c:axId val="72473216"/>
      </c:lineChart>
      <c:catAx>
        <c:axId val="72471680"/>
        <c:scaling>
          <c:orientation val="minMax"/>
        </c:scaling>
        <c:axPos val="b"/>
        <c:tickLblPos val="nextTo"/>
        <c:crossAx val="72473216"/>
        <c:crosses val="autoZero"/>
        <c:auto val="1"/>
        <c:lblAlgn val="ctr"/>
        <c:lblOffset val="100"/>
      </c:catAx>
      <c:valAx>
        <c:axId val="72473216"/>
        <c:scaling>
          <c:orientation val="minMax"/>
        </c:scaling>
        <c:axPos val="l"/>
        <c:majorGridlines/>
        <c:numFmt formatCode="General" sourceLinked="1"/>
        <c:tickLblPos val="nextTo"/>
        <c:crossAx val="7247168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98738-CD41-4630-9FFF-0E80ACE14D1C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E4269-54C1-4688-9BD9-6B5208BE74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1589-E2E2-4CCB-8483-322D585FA64C}" type="datetime1">
              <a:rPr lang="en-US" smtClean="0"/>
              <a:pPr/>
              <a:t>7/20/2011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1340A95-D256-4238-A8CC-6A8F962803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4B03-47B7-40B7-A646-1C74588339AE}" type="datetime1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9A17B-10DA-44D9-90A2-5E50C292554E}" type="datetime1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247D-D8B2-43BD-BE24-A5EB17E96F67}" type="datetime1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3060-09CB-4328-A87D-F0FC8A44327F}" type="datetime1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340A95-D256-4238-A8CC-6A8F96280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B39A-577C-4260-9AF6-1F939237EF2E}" type="datetime1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125E-9604-420C-BCAC-4B6089454533}" type="datetime1">
              <a:rPr lang="en-US" smtClean="0"/>
              <a:pPr/>
              <a:t>7/20/2011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C1AF7-62F9-4FD3-863F-574FA6B900A5}" type="datetime1">
              <a:rPr lang="en-US" smtClean="0"/>
              <a:pPr/>
              <a:t>7/20/2011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74C-0EA5-4835-9881-965F7870FC7B}" type="datetime1">
              <a:rPr lang="en-US" smtClean="0"/>
              <a:pPr/>
              <a:t>7/20/2011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64CA-2C42-48F8-8D04-0224F88AE6BD}" type="datetime1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3378-76D5-4588-B4E5-E4D99E9DAD64}" type="datetime1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1340A95-D256-4238-A8CC-6A8F962803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FB18DD-E930-4220-A21A-7C8169698C74}" type="datetime1">
              <a:rPr lang="en-US" smtClean="0"/>
              <a:pPr/>
              <a:t>7/20/2011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1340A95-D256-4238-A8CC-6A8F96280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llider.physics.tamu.edu/tier3/best_practice" TargetMode="External"/><Relationship Id="rId2" Type="http://schemas.openxmlformats.org/officeDocument/2006/relationships/hyperlink" Target="http://collider.physics.tamu.edu/tier3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collider.physics.tamu.edu/tier3/best_practic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Vaikunth</a:t>
            </a:r>
            <a:r>
              <a:rPr lang="en-US" dirty="0" smtClean="0"/>
              <a:t> </a:t>
            </a:r>
            <a:r>
              <a:rPr lang="en-US" dirty="0" err="1" smtClean="0"/>
              <a:t>Thukral</a:t>
            </a:r>
            <a:endParaRPr lang="en-US" dirty="0" smtClean="0"/>
          </a:p>
          <a:p>
            <a:r>
              <a:rPr lang="en-US" dirty="0" smtClean="0"/>
              <a:t>Department of Physics and Astronomy</a:t>
            </a:r>
          </a:p>
          <a:p>
            <a:r>
              <a:rPr lang="en-US" dirty="0" smtClean="0"/>
              <a:t>Texas A&amp;M University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/>
              <a:t>CMS </a:t>
            </a:r>
            <a:r>
              <a:rPr lang="en-US" sz="3600" u="sng" smtClean="0"/>
              <a:t>Grid Computing </a:t>
            </a:r>
            <a:r>
              <a:rPr lang="en-US" sz="3600" u="sng" dirty="0" smtClean="0"/>
              <a:t>at TAMU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Performance, Monitoring and </a:t>
            </a:r>
            <a:br>
              <a:rPr lang="en-US" sz="3600" dirty="0" smtClean="0"/>
            </a:br>
            <a:r>
              <a:rPr lang="en-US" sz="3600" dirty="0" smtClean="0"/>
              <a:t>Current Status of the Brazos Cluster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Masters Defense, July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Grid Computing at Brazos 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Masters Defense,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6482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Tier 3 is fully functional on the cluster</a:t>
            </a:r>
          </a:p>
          <a:p>
            <a:r>
              <a:rPr lang="en-US" sz="3400" dirty="0" smtClean="0"/>
              <a:t>Instructions on how to use it can be found at:</a:t>
            </a:r>
          </a:p>
          <a:p>
            <a:pPr lvl="2">
              <a:buNone/>
            </a:pPr>
            <a:r>
              <a:rPr lang="en-US" sz="2800" dirty="0" smtClean="0">
                <a:solidFill>
                  <a:srgbClr val="FF0000"/>
                </a:solidFill>
                <a:hlinkClick r:id="rId2"/>
              </a:rPr>
              <a:t>http://collider.physics.tamu.edu/tier3/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Updating our "Best Practices" on how to bring over data and run Jobs </a:t>
            </a:r>
            <a:r>
              <a:rPr lang="en-US" sz="3400" dirty="0" smtClean="0"/>
              <a:t>:</a:t>
            </a:r>
          </a:p>
          <a:p>
            <a:pPr lvl="2">
              <a:buNone/>
            </a:pPr>
            <a:r>
              <a:rPr lang="en-US" sz="2800" dirty="0" smtClean="0">
                <a:hlinkClick r:id="rId3"/>
              </a:rPr>
              <a:t>http://collider.physics.tamu.edu/tier3/best_practice</a:t>
            </a:r>
            <a:endParaRPr lang="en-US" sz="2800" dirty="0" smtClean="0"/>
          </a:p>
          <a:p>
            <a:pPr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Grid Computing at Brazos 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Masters Defense,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3657600" cy="50292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Next: Move to describe how well the system is working by showing results from our Online Monitoring Pages(*)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r>
              <a:rPr lang="en-US" sz="2800" dirty="0" smtClean="0"/>
              <a:t>(*) Thanks to Dr. Joel Walker for leading this effort</a:t>
            </a:r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  <a:p>
            <a:endParaRPr lang="en-US" sz="3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304371"/>
            <a:ext cx="4191000" cy="4334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Three Main Topics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Tier 3 Functionality</a:t>
            </a:r>
          </a:p>
          <a:p>
            <a:pPr lvl="1"/>
            <a:r>
              <a:rPr lang="en-US" sz="3200" dirty="0" smtClean="0"/>
              <a:t>Data Transfers (PhEDEx)</a:t>
            </a:r>
          </a:p>
          <a:p>
            <a:pPr lvl="1"/>
            <a:r>
              <a:rPr lang="en-US" sz="3200" dirty="0" smtClean="0"/>
              <a:t>Data Storage: </a:t>
            </a:r>
            <a:r>
              <a:rPr lang="en-US" sz="3200" dirty="0" err="1" smtClean="0"/>
              <a:t>PhEDEx</a:t>
            </a:r>
            <a:r>
              <a:rPr lang="en-US" sz="3200" dirty="0" smtClean="0"/>
              <a:t> Dataset + Local User Storage </a:t>
            </a:r>
          </a:p>
          <a:p>
            <a:pPr lvl="1"/>
            <a:r>
              <a:rPr lang="en-US" sz="3200" dirty="0" smtClean="0"/>
              <a:t>Running Jobs (CRAB)</a:t>
            </a:r>
          </a:p>
          <a:p>
            <a:r>
              <a:rPr lang="en-US" sz="3400" dirty="0" smtClean="0"/>
              <a:t>Need to test and monitor all of these</a:t>
            </a:r>
          </a:p>
          <a:p>
            <a:pPr lvl="1"/>
            <a:r>
              <a:rPr lang="en-US" sz="3000" dirty="0" smtClean="0"/>
              <a:t>CMS provides some monitoring tools</a:t>
            </a:r>
          </a:p>
          <a:p>
            <a:pPr lvl="1"/>
            <a:r>
              <a:rPr lang="en-US" sz="3000" dirty="0" smtClean="0"/>
              <a:t>We have designed additional Brazos-specific/custom monitoring tools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/>
              <a:t>PhEDEx</a:t>
            </a:r>
            <a:r>
              <a:rPr lang="en-US" dirty="0" smtClean="0"/>
              <a:t> at Brazos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077200" cy="4876800"/>
          </a:xfrm>
        </p:spPr>
        <p:txBody>
          <a:bodyPr>
            <a:normAutofit/>
          </a:bodyPr>
          <a:lstStyle/>
          <a:p>
            <a:r>
              <a:rPr lang="en-US" sz="3400" dirty="0" err="1" smtClean="0"/>
              <a:t>PhEDEx</a:t>
            </a:r>
            <a:r>
              <a:rPr lang="en-US" sz="3400" dirty="0" smtClean="0"/>
              <a:t> performance is continually tested in different ways:</a:t>
            </a:r>
          </a:p>
          <a:p>
            <a:pPr lvl="1"/>
            <a:r>
              <a:rPr lang="en-US" sz="3200" dirty="0" err="1" smtClean="0"/>
              <a:t>LoadTests</a:t>
            </a:r>
            <a:endParaRPr lang="en-US" sz="3200" dirty="0" smtClean="0"/>
          </a:p>
          <a:p>
            <a:pPr lvl="1"/>
            <a:r>
              <a:rPr lang="en-US" sz="3200" dirty="0" smtClean="0"/>
              <a:t>Transfer Quality</a:t>
            </a:r>
          </a:p>
          <a:p>
            <a:pPr lvl="1"/>
            <a:r>
              <a:rPr lang="en-US" sz="3200" dirty="0" smtClean="0"/>
              <a:t>Transfer Rate</a:t>
            </a:r>
          </a:p>
          <a:p>
            <a:pPr lvl="3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/>
              <a:t>PhEDEx</a:t>
            </a:r>
            <a:r>
              <a:rPr lang="en-US" dirty="0" smtClean="0"/>
              <a:t> at Brazos (cont.)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077200" cy="4876800"/>
          </a:xfrm>
        </p:spPr>
        <p:txBody>
          <a:bodyPr>
            <a:normAutofit/>
          </a:bodyPr>
          <a:lstStyle/>
          <a:p>
            <a:r>
              <a:rPr lang="en-US" sz="3400" dirty="0" err="1" smtClean="0"/>
              <a:t>LoadTest</a:t>
            </a:r>
            <a:endParaRPr lang="en-US" sz="3400" dirty="0" smtClean="0"/>
          </a:p>
          <a:p>
            <a:pPr lvl="2"/>
            <a:r>
              <a:rPr lang="en-US" sz="2800" dirty="0" smtClean="0"/>
              <a:t>Acts as a test of the “handshake” between TAMU and linked sites in Taiwan, Europe, US etc.</a:t>
            </a:r>
          </a:p>
          <a:p>
            <a:pPr lvl="2"/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727558"/>
            <a:ext cx="4800600" cy="3520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/>
              <a:t>PhEDEx</a:t>
            </a:r>
            <a:r>
              <a:rPr lang="en-US" dirty="0" smtClean="0"/>
              <a:t> at Brazos (cont.)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Masters Defense,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077200" cy="4876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Transfer Quality</a:t>
            </a:r>
          </a:p>
          <a:p>
            <a:pPr lvl="2"/>
            <a:r>
              <a:rPr lang="en-US" sz="2800" dirty="0" smtClean="0"/>
              <a:t>Monitors whether the transfers we have requested are actually coming across successfully</a:t>
            </a:r>
          </a:p>
          <a:p>
            <a:pPr lvl="2"/>
            <a:r>
              <a:rPr lang="en-US" sz="2800" dirty="0" smtClean="0"/>
              <a:t>Transfers from Italy, Taiwan, UK etc.</a:t>
            </a:r>
          </a:p>
          <a:p>
            <a:pPr lvl="2">
              <a:buNone/>
            </a:pPr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  <a:p>
            <a:pPr lvl="2">
              <a:buNone/>
            </a:pPr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124200"/>
            <a:ext cx="425369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/>
              <a:t>PhEDEx</a:t>
            </a:r>
            <a:r>
              <a:rPr lang="en-US" dirty="0" smtClean="0"/>
              <a:t> Transfers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4582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err="1" smtClean="0"/>
              <a:t>PhEDEx</a:t>
            </a:r>
            <a:r>
              <a:rPr lang="en-US" sz="3400" dirty="0" smtClean="0"/>
              <a:t> Data Transfer Performance (Peak at 320 MB/s)</a:t>
            </a:r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pPr lvl="2"/>
            <a:endParaRPr lang="en-US" sz="2600" dirty="0" smtClean="0"/>
          </a:p>
          <a:p>
            <a:pPr lvl="2"/>
            <a:r>
              <a:rPr lang="en-US" sz="2600" dirty="0" smtClean="0"/>
              <a:t>Network and client settings optimized</a:t>
            </a:r>
          </a:p>
          <a:p>
            <a:pPr lvl="2"/>
            <a:r>
              <a:rPr lang="en-US" sz="2600" dirty="0" smtClean="0"/>
              <a:t>20-fold increase in average transfer speeds from January to June</a:t>
            </a:r>
          </a:p>
          <a:p>
            <a:pPr lvl="3"/>
            <a:r>
              <a:rPr lang="en-US" sz="2600" dirty="0" smtClean="0"/>
              <a:t>~10 MB/s 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en-US" sz="2600" dirty="0" smtClean="0"/>
              <a:t>~ 200 MB/s</a:t>
            </a:r>
          </a:p>
          <a:p>
            <a:pPr lvl="2"/>
            <a:r>
              <a:rPr lang="en-US" sz="2600" dirty="0" smtClean="0"/>
              <a:t>Other T3 sites average between 50-100 MB/s</a:t>
            </a:r>
          </a:p>
        </p:txBody>
      </p:sp>
      <p:pic>
        <p:nvPicPr>
          <p:cNvPr id="1026" name="Picture 2" descr="C:\Users\Vaikunth\Desktop\rate_plo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00200"/>
            <a:ext cx="4800600" cy="300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/>
              <a:t>PhEDEx</a:t>
            </a:r>
            <a:r>
              <a:rPr lang="en-US" dirty="0" smtClean="0"/>
              <a:t> Transfers (cont.)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80772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smtClean="0"/>
              <a:t>Can download from multiple locations at once and for extended periods of time</a:t>
            </a:r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Capable of transferring large volumes consecutively</a:t>
            </a:r>
          </a:p>
          <a:p>
            <a:pPr lvl="2"/>
            <a:r>
              <a:rPr lang="en-US" sz="2800" dirty="0" smtClean="0"/>
              <a:t>In principle, could download up to 25 TB in one day!</a:t>
            </a:r>
          </a:p>
          <a:p>
            <a:pPr lvl="3"/>
            <a:r>
              <a:rPr lang="en-US" sz="2800" dirty="0" smtClean="0"/>
              <a:t>Have done 10TB just yesterday</a:t>
            </a:r>
          </a:p>
          <a:p>
            <a:pPr lvl="2"/>
            <a:r>
              <a:rPr lang="en-US" sz="2800" dirty="0" smtClean="0"/>
              <a:t>Last month we brought over ~45TB</a:t>
            </a:r>
          </a:p>
        </p:txBody>
      </p:sp>
      <p:pic>
        <p:nvPicPr>
          <p:cNvPr id="2051" name="Picture 3" descr="C:\Users\Vaikunth\Desktop\quantity_rat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828800"/>
            <a:ext cx="4724400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Data Storage and Monitoring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Masters Defense,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5181600" cy="2133600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smtClean="0"/>
              <a:t>Monitor </a:t>
            </a:r>
            <a:r>
              <a:rPr lang="en-US" sz="3400" dirty="0" err="1" smtClean="0"/>
              <a:t>PhEDEx</a:t>
            </a:r>
            <a:r>
              <a:rPr lang="en-US" sz="3400" dirty="0" smtClean="0"/>
              <a:t> and User files</a:t>
            </a:r>
          </a:p>
          <a:p>
            <a:endParaRPr lang="en-US" sz="3400" dirty="0" smtClean="0"/>
          </a:p>
          <a:p>
            <a:pPr lvl="2"/>
            <a:r>
              <a:rPr lang="en-US" sz="2800" dirty="0" smtClean="0"/>
              <a:t>HEPX User Output Files </a:t>
            </a:r>
          </a:p>
          <a:p>
            <a:pPr lvl="2"/>
            <a:endParaRPr lang="en-US" sz="2800" dirty="0" smtClean="0"/>
          </a:p>
          <a:p>
            <a:pPr lvl="2"/>
            <a:r>
              <a:rPr lang="en-US" sz="2800" dirty="0" err="1" smtClean="0"/>
              <a:t>PhEDEx</a:t>
            </a:r>
            <a:r>
              <a:rPr lang="en-US" sz="2800" dirty="0" smtClean="0"/>
              <a:t> Dataset Usage</a:t>
            </a:r>
          </a:p>
          <a:p>
            <a:pPr lvl="2">
              <a:buNone/>
            </a:pPr>
            <a:endParaRPr lang="en-US" sz="2800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6472" y="3733800"/>
            <a:ext cx="439752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8350" y="1019175"/>
            <a:ext cx="26860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Arrow Connector 9"/>
          <p:cNvCxnSpPr/>
          <p:nvPr/>
        </p:nvCxnSpPr>
        <p:spPr>
          <a:xfrm rot="5400000">
            <a:off x="2895600" y="3352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76800" y="2208212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38800" y="480060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this is important for self-imposed quotas. Need to know if we are keeping below our 30TB allocation. Will expand to 50TB soon. Will eventually be sending email if we get near our limit.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Running CRAB jobs on BRAZOS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8077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Have set up two fully functional ways for the convenience of users</a:t>
            </a:r>
            <a:endParaRPr lang="en-US" sz="3400" dirty="0" smtClean="0"/>
          </a:p>
          <a:p>
            <a:pPr lvl="1"/>
            <a:r>
              <a:rPr lang="en-US" sz="3200" dirty="0" err="1" smtClean="0"/>
              <a:t>condor_g</a:t>
            </a:r>
            <a:r>
              <a:rPr lang="en-US" sz="3200" dirty="0" smtClean="0"/>
              <a:t> – run jobs locally </a:t>
            </a:r>
          </a:p>
          <a:p>
            <a:pPr lvl="1"/>
            <a:r>
              <a:rPr lang="en-US" sz="3200" dirty="0" err="1" smtClean="0"/>
              <a:t>gLite</a:t>
            </a:r>
            <a:r>
              <a:rPr lang="en-US" sz="3200" dirty="0" smtClean="0"/>
              <a:t> - can submit from anywhere in the world!</a:t>
            </a:r>
          </a:p>
          <a:p>
            <a:r>
              <a:rPr lang="en-US" sz="3600" dirty="0" smtClean="0"/>
              <a:t>More as needed</a:t>
            </a:r>
            <a:r>
              <a:rPr lang="en-US" sz="3400" dirty="0" smtClean="0"/>
              <a:t> </a:t>
            </a:r>
          </a:p>
          <a:p>
            <a:pPr lvl="1"/>
            <a:r>
              <a:rPr lang="en-US" sz="3200" dirty="0" smtClean="0"/>
              <a:t>PBS - in the process of making this work</a:t>
            </a:r>
            <a:endParaRPr lang="en-US" sz="3400" dirty="0" smtClean="0"/>
          </a:p>
          <a:p>
            <a:r>
              <a:rPr lang="en-US" sz="3600" dirty="0" smtClean="0"/>
              <a:t>Have created standard test jobs</a:t>
            </a:r>
          </a:p>
          <a:p>
            <a:pPr lvl="1"/>
            <a:r>
              <a:rPr lang="en-US" sz="3200" b="1" dirty="0" smtClean="0">
                <a:solidFill>
                  <a:srgbClr val="FF0000"/>
                </a:solidFill>
              </a:rPr>
              <a:t>C</a:t>
            </a:r>
            <a:r>
              <a:rPr lang="en-US" sz="3200" dirty="0" smtClean="0"/>
              <a:t>RAB </a:t>
            </a:r>
            <a:r>
              <a:rPr lang="en-US" sz="3200" b="1" dirty="0" smtClean="0">
                <a:solidFill>
                  <a:srgbClr val="FF0000"/>
                </a:solidFill>
              </a:rPr>
              <a:t>A</a:t>
            </a:r>
            <a:r>
              <a:rPr lang="en-US" sz="3200" dirty="0" smtClean="0"/>
              <a:t>dmin </a:t>
            </a:r>
            <a:r>
              <a:rPr lang="en-US" sz="3200" b="1" dirty="0" smtClean="0">
                <a:solidFill>
                  <a:srgbClr val="FF0000"/>
                </a:solidFill>
              </a:rPr>
              <a:t>T</a:t>
            </a:r>
            <a:r>
              <a:rPr lang="en-US" sz="3200" dirty="0" smtClean="0"/>
              <a:t>est </a:t>
            </a:r>
            <a:r>
              <a:rPr lang="en-US" sz="3200" b="1" dirty="0" smtClean="0">
                <a:solidFill>
                  <a:srgbClr val="FF0000"/>
                </a:solidFill>
              </a:rPr>
              <a:t>S</a:t>
            </a:r>
            <a:r>
              <a:rPr lang="en-US" sz="3200" dirty="0" smtClean="0"/>
              <a:t>uite (CATS?) - These test both </a:t>
            </a:r>
            <a:r>
              <a:rPr lang="en-US" sz="3200" dirty="0" err="1" smtClean="0"/>
              <a:t>condor_g</a:t>
            </a:r>
            <a:r>
              <a:rPr lang="en-US" sz="3200" dirty="0" smtClean="0"/>
              <a:t> and </a:t>
            </a:r>
            <a:r>
              <a:rPr lang="en-US" sz="3200" dirty="0" err="1" smtClean="0"/>
              <a:t>gLite</a:t>
            </a:r>
            <a:r>
              <a:rPr lang="en-US" sz="3200" dirty="0" smtClean="0"/>
              <a:t>, output to FNAL and Brazos, big and small outputs, as well as large numbers of jobs. 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Outline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Masters Defense,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4400" b="1" dirty="0" smtClean="0"/>
              <a:t>Grid Computing with CMS: PhEDEx and CRAB</a:t>
            </a:r>
          </a:p>
          <a:p>
            <a:r>
              <a:rPr lang="en-US" sz="4400" b="1" dirty="0" smtClean="0"/>
              <a:t>Our Local Computing center: Brazos/T3_US_TAMU</a:t>
            </a:r>
          </a:p>
          <a:p>
            <a:r>
              <a:rPr lang="en-US" sz="4400" b="1" dirty="0" smtClean="0"/>
              <a:t>Performance and Monitoring</a:t>
            </a:r>
          </a:p>
          <a:p>
            <a:pPr lvl="1"/>
            <a:r>
              <a:rPr lang="en-US" sz="4100" b="1" dirty="0" smtClean="0"/>
              <a:t>Data Transfers</a:t>
            </a:r>
          </a:p>
          <a:p>
            <a:pPr lvl="1"/>
            <a:r>
              <a:rPr lang="en-US" sz="4100" b="1" dirty="0" smtClean="0"/>
              <a:t>Data Storage</a:t>
            </a:r>
          </a:p>
          <a:p>
            <a:pPr lvl="1"/>
            <a:r>
              <a:rPr lang="en-US" sz="4100" b="1" dirty="0" smtClean="0"/>
              <a:t>Jobs</a:t>
            </a:r>
          </a:p>
          <a:p>
            <a:r>
              <a:rPr lang="en-US" sz="4400" b="1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Current Status of CATS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838200"/>
            <a:ext cx="8077200" cy="1371600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Validation test jobs (CATS) – All work</a:t>
            </a:r>
          </a:p>
          <a:p>
            <a:pPr lvl="1"/>
            <a:r>
              <a:rPr lang="en-US" sz="2600" dirty="0" smtClean="0"/>
              <a:t>Working on automating these to run periodically </a:t>
            </a:r>
            <a:r>
              <a:rPr lang="en-US" sz="2600" dirty="0" smtClean="0">
                <a:sym typeface="Wingdings" pitchFamily="2" charset="2"/>
              </a:rPr>
              <a:t> Then add to </a:t>
            </a:r>
            <a:r>
              <a:rPr lang="en-US" sz="2600" dirty="0" smtClean="0"/>
              <a:t>monitoring site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09800"/>
            <a:ext cx="701039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Already running LOTS of CRAB Jobs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Masters Defense,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077200" cy="4876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CRAB Usage by different groups</a:t>
            </a:r>
          </a:p>
          <a:p>
            <a:pPr lvl="2"/>
            <a:r>
              <a:rPr lang="en-US" sz="2800" dirty="0" smtClean="0"/>
              <a:t>The A&amp;M group has used a large amount of CPU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667000"/>
            <a:ext cx="4591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962400"/>
            <a:ext cx="45243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334000" y="3048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HEPX group usage in June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48768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all CPU available to use has been used by members of the Aggie Family </a:t>
            </a:r>
            <a:r>
              <a:rPr lang="en-US" dirty="0" smtClean="0">
                <a:sym typeface="Wingdings" pitchFamily="2" charset="2"/>
              </a:rPr>
              <a:t> </a:t>
            </a:r>
            <a:endParaRPr lang="en-US" dirty="0" smtClean="0"/>
          </a:p>
          <a:p>
            <a:r>
              <a:rPr lang="en-US" dirty="0" smtClean="0"/>
              <a:t>We have provided a lot of CPU to outside users on CMS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25908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Fraction       Hours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38862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Fraction       Hours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More on CPU used and Jobs Run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Masters Defense,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077200" cy="4876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CRAB Performance</a:t>
            </a:r>
          </a:p>
          <a:p>
            <a:pPr lvl="2"/>
            <a:r>
              <a:rPr lang="en-US" sz="2800" dirty="0" smtClean="0"/>
              <a:t>Job success rates have improved</a:t>
            </a:r>
          </a:p>
          <a:p>
            <a:pPr lvl="2"/>
            <a:r>
              <a:rPr lang="en-US" sz="2800" dirty="0" smtClean="0"/>
              <a:t>Larger number of use-cases accommodates more jobs</a:t>
            </a:r>
          </a:p>
          <a:p>
            <a:pPr lvl="2"/>
            <a:r>
              <a:rPr lang="en-US" sz="2800" dirty="0" smtClean="0"/>
              <a:t>Current trend indicates exponential usage, and we can still use MANY more CPU hours</a:t>
            </a:r>
          </a:p>
          <a:p>
            <a:pPr lvl="2"/>
            <a:endParaRPr lang="en-US" sz="2800" dirty="0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152400" y="3505200"/>
          <a:ext cx="4419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267200" y="3505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Future Plans and Upgrades for Brazos/Monitoring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Masters Defense,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8077200" cy="4648200"/>
          </a:xfrm>
        </p:spPr>
        <p:txBody>
          <a:bodyPr>
            <a:normAutofit lnSpcReduction="10000"/>
          </a:bodyPr>
          <a:lstStyle/>
          <a:p>
            <a:r>
              <a:rPr lang="en-US" sz="3400" dirty="0" smtClean="0"/>
              <a:t>Add ability to run jobs via PBS</a:t>
            </a:r>
          </a:p>
          <a:p>
            <a:r>
              <a:rPr lang="en-US" sz="3400" dirty="0" smtClean="0"/>
              <a:t>Add more monitoring of jobs and CPU</a:t>
            </a:r>
          </a:p>
          <a:p>
            <a:r>
              <a:rPr lang="en-US" sz="3400" dirty="0" smtClean="0"/>
              <a:t>Add more disk</a:t>
            </a:r>
          </a:p>
          <a:p>
            <a:r>
              <a:rPr lang="en-US" sz="3400" dirty="0" smtClean="0"/>
              <a:t>Automate the running of CATS regularly, report results on Monitoring page</a:t>
            </a:r>
          </a:p>
          <a:p>
            <a:r>
              <a:rPr lang="en-US" sz="3400" dirty="0" smtClean="0"/>
              <a:t>Automate the checking of the monitoring to send mail on a failure or critical condition (disk space nearly fully, jobs failing, </a:t>
            </a:r>
            <a:r>
              <a:rPr lang="en-US" sz="3400" dirty="0" err="1" smtClean="0"/>
              <a:t>PhEDEx</a:t>
            </a:r>
            <a:r>
              <a:rPr lang="en-US" sz="3400" dirty="0" smtClean="0"/>
              <a:t> transfers failing,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Masters Defense,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077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smtClean="0"/>
              <a:t>Grid Computing is a central part of CMS Analysis around the world</a:t>
            </a:r>
          </a:p>
          <a:p>
            <a:r>
              <a:rPr lang="en-US" sz="3500" dirty="0" smtClean="0"/>
              <a:t>Our own Grid Computing Center gives us high priority access to disk space and CPU which is an important competitive advantage in the search for </a:t>
            </a:r>
            <a:r>
              <a:rPr lang="en-US" sz="3500" dirty="0" err="1" smtClean="0"/>
              <a:t>Supersymmetry</a:t>
            </a:r>
            <a:r>
              <a:rPr lang="en-US" sz="3500" dirty="0" smtClean="0"/>
              <a:t> and the Higgs </a:t>
            </a:r>
          </a:p>
          <a:p>
            <a:r>
              <a:rPr lang="en-US" sz="3500" dirty="0" smtClean="0"/>
              <a:t>T3_US_TAMU at Brazos is fully functional and has already provided useful resources to the group</a:t>
            </a:r>
          </a:p>
          <a:p>
            <a:r>
              <a:rPr lang="en-US" sz="3500" dirty="0" smtClean="0"/>
              <a:t>We are constantly working to improve the monitoring of the system </a:t>
            </a:r>
          </a:p>
          <a:p>
            <a:r>
              <a:rPr lang="en-US" sz="3500" dirty="0" smtClean="0"/>
              <a:t>More resources will be added as we max out current ones</a:t>
            </a:r>
          </a:p>
          <a:p>
            <a:endParaRPr lang="en-US" sz="3400" dirty="0" smtClean="0"/>
          </a:p>
          <a:p>
            <a:pPr lvl="2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67000"/>
            <a:ext cx="7772400" cy="944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8077200" cy="495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Future expansion</a:t>
            </a:r>
          </a:p>
          <a:p>
            <a:pPr lvl="2"/>
            <a:r>
              <a:rPr lang="en-US" sz="2800" dirty="0" smtClean="0"/>
              <a:t>Adding 20 TB more to current disk space</a:t>
            </a:r>
          </a:p>
          <a:p>
            <a:pPr lvl="2"/>
            <a:r>
              <a:rPr lang="en-US" sz="2800" dirty="0" smtClean="0"/>
              <a:t>Can continue to get more as needs increase</a:t>
            </a:r>
          </a:p>
          <a:p>
            <a:pPr lvl="2"/>
            <a:r>
              <a:rPr lang="en-US" sz="2800" dirty="0" smtClean="0"/>
              <a:t>Possibly upgrade to a Tier 2 site</a:t>
            </a:r>
          </a:p>
          <a:p>
            <a:r>
              <a:rPr lang="en-US" sz="3400" dirty="0" smtClean="0"/>
              <a:t>The Brazos Team</a:t>
            </a:r>
          </a:p>
          <a:p>
            <a:pPr lvl="2"/>
            <a:endParaRPr lang="en-US" sz="3400" dirty="0" smtClean="0"/>
          </a:p>
          <a:p>
            <a:pPr lvl="2"/>
            <a:endParaRPr lang="en-US" sz="2800" dirty="0" smtClean="0"/>
          </a:p>
          <a:p>
            <a:pPr lvl="2"/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33800"/>
            <a:ext cx="82846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Operation Procedures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077200" cy="4876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Submitting jobs at T3_US_TAMU</a:t>
            </a:r>
          </a:p>
          <a:p>
            <a:pPr lvl="2"/>
            <a:r>
              <a:rPr lang="en-US" sz="2800" dirty="0" smtClean="0"/>
              <a:t>Many use cases tested extensively</a:t>
            </a:r>
          </a:p>
          <a:p>
            <a:pPr lvl="2"/>
            <a:r>
              <a:rPr lang="en-US" sz="2800" dirty="0" smtClean="0"/>
              <a:t>Some cases work better than others</a:t>
            </a:r>
          </a:p>
          <a:p>
            <a:pPr lvl="2"/>
            <a:r>
              <a:rPr lang="en-US" sz="2800" dirty="0" smtClean="0"/>
              <a:t>Best way to run tasks on Brazos: </a:t>
            </a:r>
            <a:r>
              <a:rPr lang="en-US" sz="2400" dirty="0" smtClean="0">
                <a:hlinkClick r:id="rId2"/>
              </a:rPr>
              <a:t>http://collider.physics.tamu.edu/tier3/best_practice</a:t>
            </a:r>
            <a:endParaRPr lang="en-US" sz="2400" dirty="0" smtClean="0"/>
          </a:p>
          <a:p>
            <a:r>
              <a:rPr lang="en-US" sz="3000" dirty="0" smtClean="0"/>
              <a:t>An Example</a:t>
            </a:r>
            <a:endParaRPr lang="en-US" sz="2800" dirty="0" smtClean="0"/>
          </a:p>
          <a:p>
            <a:pPr lvl="2"/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581400"/>
            <a:ext cx="5105400" cy="2919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Operation Procedures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077200" cy="4876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Important Configuration Parameters</a:t>
            </a:r>
          </a:p>
          <a:p>
            <a:pPr lvl="2"/>
            <a:r>
              <a:rPr lang="en-US" sz="2800" dirty="0" smtClean="0"/>
              <a:t>Schedulers</a:t>
            </a:r>
          </a:p>
          <a:p>
            <a:pPr lvl="2"/>
            <a:r>
              <a:rPr lang="en-US" sz="2800" dirty="0" smtClean="0"/>
              <a:t>Datasets</a:t>
            </a:r>
          </a:p>
          <a:p>
            <a:pPr lvl="2"/>
            <a:r>
              <a:rPr lang="en-US" sz="2800" dirty="0" smtClean="0"/>
              <a:t>White Lists</a:t>
            </a:r>
          </a:p>
          <a:p>
            <a:pPr lvl="2"/>
            <a:endParaRPr lang="en-US" sz="2800" dirty="0" smtClean="0"/>
          </a:p>
          <a:p>
            <a:r>
              <a:rPr lang="en-US" sz="3400" dirty="0" smtClean="0"/>
              <a:t>Scheduler Options at T3_US_TAMU</a:t>
            </a:r>
          </a:p>
          <a:p>
            <a:pPr lvl="2"/>
            <a:r>
              <a:rPr lang="en-US" sz="2800" dirty="0" err="1" smtClean="0"/>
              <a:t>Condor_g</a:t>
            </a:r>
            <a:r>
              <a:rPr lang="en-US" sz="2800" dirty="0" smtClean="0"/>
              <a:t> – Quick, suited for local submissions</a:t>
            </a:r>
          </a:p>
          <a:p>
            <a:pPr lvl="2"/>
            <a:r>
              <a:rPr lang="en-US" sz="2800" dirty="0" err="1" smtClean="0"/>
              <a:t>gLite</a:t>
            </a:r>
            <a:r>
              <a:rPr lang="en-US" sz="2800" dirty="0" smtClean="0"/>
              <a:t> – Slower, suited for grid submissions</a:t>
            </a:r>
          </a:p>
          <a:p>
            <a:pPr lvl="2"/>
            <a:r>
              <a:rPr lang="en-US" sz="2800" dirty="0" smtClean="0"/>
              <a:t>PBS – Currently being tested</a:t>
            </a:r>
          </a:p>
          <a:p>
            <a:pPr lvl="2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077200" cy="4876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Testing CRAB</a:t>
            </a:r>
          </a:p>
          <a:p>
            <a:pPr lvl="2"/>
            <a:r>
              <a:rPr lang="en-US" sz="2800" dirty="0" smtClean="0"/>
              <a:t>Construct test jobs</a:t>
            </a:r>
          </a:p>
          <a:p>
            <a:pPr lvl="2"/>
            <a:r>
              <a:rPr lang="en-US" sz="2800" dirty="0" smtClean="0"/>
              <a:t>These jobs test every aspect of the process</a:t>
            </a:r>
          </a:p>
          <a:p>
            <a:pPr lvl="2"/>
            <a:r>
              <a:rPr lang="en-US" sz="2800" dirty="0" smtClean="0"/>
              <a:t>Currently run 8 test jobs</a:t>
            </a:r>
          </a:p>
          <a:p>
            <a:pPr lvl="2"/>
            <a:r>
              <a:rPr lang="en-US" sz="2800" dirty="0" smtClean="0"/>
              <a:t>Particular cases tested:</a:t>
            </a:r>
          </a:p>
          <a:p>
            <a:pPr lvl="4"/>
            <a:r>
              <a:rPr lang="en-US" sz="2400" dirty="0" smtClean="0"/>
              <a:t>Scheduler type</a:t>
            </a:r>
          </a:p>
          <a:p>
            <a:pPr lvl="4"/>
            <a:r>
              <a:rPr lang="en-US" sz="2400" dirty="0" smtClean="0"/>
              <a:t>Output file size (Small/Large)</a:t>
            </a:r>
          </a:p>
          <a:p>
            <a:pPr lvl="4"/>
            <a:r>
              <a:rPr lang="en-US" sz="2400" dirty="0" smtClean="0"/>
              <a:t>Local output destination</a:t>
            </a:r>
          </a:p>
          <a:p>
            <a:pPr lvl="4"/>
            <a:r>
              <a:rPr lang="en-US" sz="2400" dirty="0" smtClean="0"/>
              <a:t>Remote output destination</a:t>
            </a:r>
            <a:endParaRPr lang="en-US" sz="2800" dirty="0" smtClean="0"/>
          </a:p>
          <a:p>
            <a:pPr lvl="4"/>
            <a:r>
              <a:rPr lang="en-US" sz="2400" dirty="0" smtClean="0"/>
              <a:t>Number of jobs (Small/Large)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to Grid Computing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54864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Cluster</a:t>
            </a:r>
          </a:p>
          <a:p>
            <a:pPr lvl="2"/>
            <a:r>
              <a:rPr lang="en-US" sz="2800" dirty="0" smtClean="0"/>
              <a:t>Multiple computers in a Local Network</a:t>
            </a:r>
          </a:p>
          <a:p>
            <a:r>
              <a:rPr lang="en-US" sz="3400" dirty="0" smtClean="0"/>
              <a:t>The Grid</a:t>
            </a:r>
          </a:p>
          <a:p>
            <a:pPr lvl="2"/>
            <a:r>
              <a:rPr lang="en-US" sz="2800" dirty="0" smtClean="0"/>
              <a:t>Many clusters connected by a Wide Area Network</a:t>
            </a:r>
          </a:p>
          <a:p>
            <a:pPr lvl="2"/>
            <a:r>
              <a:rPr lang="en-US" sz="2800" dirty="0" smtClean="0"/>
              <a:t>Resources expanded for thousands of users as they have more access to distributed computing and disk</a:t>
            </a:r>
          </a:p>
          <a:p>
            <a:r>
              <a:rPr lang="en-US" sz="3400" dirty="0" smtClean="0"/>
              <a:t>CMS Grid: Tiered </a:t>
            </a:r>
            <a:r>
              <a:rPr lang="en-US" sz="3400" dirty="0" smtClean="0"/>
              <a:t>Structure (Mostly about size &amp; location)</a:t>
            </a:r>
          </a:p>
          <a:p>
            <a:pPr lvl="3"/>
            <a:r>
              <a:rPr lang="en-US" sz="2800" dirty="0" smtClean="0"/>
              <a:t>Tier 0: CERN</a:t>
            </a:r>
          </a:p>
          <a:p>
            <a:pPr lvl="3"/>
            <a:r>
              <a:rPr lang="en-US" sz="2800" dirty="0" smtClean="0"/>
              <a:t>Tier 1: A few National Labs</a:t>
            </a:r>
          </a:p>
          <a:p>
            <a:pPr lvl="3"/>
            <a:r>
              <a:rPr lang="en-US" sz="2800" dirty="0" smtClean="0"/>
              <a:t>Tier 2: Bigger University Installations for national use</a:t>
            </a:r>
          </a:p>
          <a:p>
            <a:pPr lvl="3"/>
            <a:r>
              <a:rPr lang="en-US" sz="2800" dirty="0" smtClean="0"/>
              <a:t>Tier 3: For local use (</a:t>
            </a:r>
            <a:r>
              <a:rPr lang="en-US" sz="2800" u="sng" dirty="0" smtClean="0"/>
              <a:t>Our type of center</a:t>
            </a:r>
            <a:r>
              <a:rPr lang="en-US" sz="2800" dirty="0" smtClean="0"/>
              <a:t>)</a:t>
            </a:r>
          </a:p>
          <a:p>
            <a:pPr lvl="2"/>
            <a:endParaRPr lang="en-US" sz="2800" dirty="0" smtClean="0"/>
          </a:p>
          <a:p>
            <a:pPr lvl="2">
              <a:buNone/>
            </a:pPr>
            <a:endParaRPr lang="en-US" sz="2800" dirty="0" smtClean="0"/>
          </a:p>
          <a:p>
            <a:pPr lvl="2">
              <a:buNone/>
            </a:pPr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733800"/>
            <a:ext cx="2696092" cy="2017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143000"/>
            <a:ext cx="2667000" cy="20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Masters Defense,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143000"/>
            <a:ext cx="8077200" cy="4876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Tools Provided by the Grid</a:t>
            </a:r>
          </a:p>
          <a:p>
            <a:pPr lvl="2"/>
            <a:r>
              <a:rPr lang="en-US" sz="2800" dirty="0" smtClean="0"/>
              <a:t>SAM tests</a:t>
            </a:r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endParaRPr lang="en-US" sz="2800" dirty="0" smtClean="0"/>
          </a:p>
          <a:p>
            <a:pPr lvl="2"/>
            <a:r>
              <a:rPr lang="en-US" sz="2800" dirty="0" err="1" smtClean="0"/>
              <a:t>PhEDEx</a:t>
            </a:r>
            <a:r>
              <a:rPr lang="en-US" sz="2800" dirty="0" smtClean="0"/>
              <a:t> webpage</a:t>
            </a:r>
          </a:p>
          <a:p>
            <a:pPr lvl="2"/>
            <a:endParaRPr lang="en-US" sz="2800" dirty="0" smtClean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114801"/>
            <a:ext cx="647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676400"/>
            <a:ext cx="293456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0" y="1066800"/>
            <a:ext cx="77724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Next: Define </a:t>
            </a:r>
            <a:r>
              <a:rPr lang="en-US" sz="3400" dirty="0" err="1" smtClean="0"/>
              <a:t>PhEDEx</a:t>
            </a:r>
            <a:r>
              <a:rPr lang="en-US" sz="3400" dirty="0" smtClean="0"/>
              <a:t> and CRAB which are CMS ways of managing data and running “jobs” on the grid</a:t>
            </a:r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“Jobs” - Breaking up the data analysis into lots of parallel pieces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/>
              <a:t>PhEDEx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85800" y="1066800"/>
            <a:ext cx="7848600" cy="495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</a:rPr>
              <a:t>Ph</a:t>
            </a:r>
            <a:r>
              <a:rPr lang="en-US" sz="3400" dirty="0" smtClean="0"/>
              <a:t>ysics </a:t>
            </a:r>
            <a:r>
              <a:rPr lang="en-US" sz="3400" b="1" dirty="0" smtClean="0">
                <a:solidFill>
                  <a:srgbClr val="FF0000"/>
                </a:solidFill>
              </a:rPr>
              <a:t>E</a:t>
            </a:r>
            <a:r>
              <a:rPr lang="en-US" sz="3400" dirty="0" smtClean="0"/>
              <a:t>xperiment </a:t>
            </a:r>
            <a:r>
              <a:rPr lang="en-US" sz="3400" b="1" dirty="0" smtClean="0">
                <a:solidFill>
                  <a:srgbClr val="FF0000"/>
                </a:solidFill>
              </a:rPr>
              <a:t>D</a:t>
            </a:r>
            <a:r>
              <a:rPr lang="en-US" sz="3400" dirty="0" smtClean="0"/>
              <a:t>ata </a:t>
            </a:r>
            <a:r>
              <a:rPr lang="en-US" sz="3400" b="1" dirty="0" smtClean="0">
                <a:solidFill>
                  <a:srgbClr val="FF0000"/>
                </a:solidFill>
              </a:rPr>
              <a:t>Ex</a:t>
            </a:r>
            <a:r>
              <a:rPr lang="en-US" sz="3400" dirty="0" smtClean="0"/>
              <a:t>port</a:t>
            </a:r>
          </a:p>
          <a:p>
            <a:pPr lvl="2"/>
            <a:r>
              <a:rPr lang="en-US" sz="2800" dirty="0" smtClean="0"/>
              <a:t>Data is spread around the world</a:t>
            </a:r>
          </a:p>
          <a:p>
            <a:pPr lvl="2"/>
            <a:r>
              <a:rPr lang="en-US" sz="2800" dirty="0" smtClean="0"/>
              <a:t>Transport tens of Terabytes of data to A&amp;M per month</a:t>
            </a:r>
          </a:p>
          <a:p>
            <a:pPr lvl="2"/>
            <a:endParaRPr lang="en-US" sz="2800" dirty="0" smtClean="0"/>
          </a:p>
        </p:txBody>
      </p:sp>
      <p:pic>
        <p:nvPicPr>
          <p:cNvPr id="2050" name="Picture 2" descr="C:\Users\Vaikunth\Desktop\PhE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00400"/>
            <a:ext cx="509270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CRAB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85800" y="1143000"/>
            <a:ext cx="8001000" cy="48768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rgbClr val="FF0000"/>
                </a:solidFill>
              </a:rPr>
              <a:t>C</a:t>
            </a:r>
            <a:r>
              <a:rPr lang="en-US" sz="3400" dirty="0" smtClean="0"/>
              <a:t>MS </a:t>
            </a:r>
            <a:r>
              <a:rPr lang="en-US" sz="3400" b="1" dirty="0" smtClean="0">
                <a:solidFill>
                  <a:srgbClr val="FF0000"/>
                </a:solidFill>
              </a:rPr>
              <a:t>R</a:t>
            </a:r>
            <a:r>
              <a:rPr lang="en-US" sz="3400" dirty="0" smtClean="0"/>
              <a:t>emote </a:t>
            </a:r>
            <a:r>
              <a:rPr lang="en-US" sz="3400" b="1" dirty="0" smtClean="0">
                <a:solidFill>
                  <a:srgbClr val="FF0000"/>
                </a:solidFill>
              </a:rPr>
              <a:t>A</a:t>
            </a:r>
            <a:r>
              <a:rPr lang="en-US" sz="3400" dirty="0" smtClean="0"/>
              <a:t>nalysis </a:t>
            </a:r>
            <a:r>
              <a:rPr lang="en-US" sz="3400" b="1" dirty="0" smtClean="0">
                <a:solidFill>
                  <a:srgbClr val="FF0000"/>
                </a:solidFill>
              </a:rPr>
              <a:t>B</a:t>
            </a:r>
            <a:r>
              <a:rPr lang="en-US" sz="3400" dirty="0" smtClean="0"/>
              <a:t>uilder</a:t>
            </a:r>
          </a:p>
          <a:p>
            <a:pPr lvl="2"/>
            <a:r>
              <a:rPr lang="en-US" sz="2800" dirty="0" smtClean="0"/>
              <a:t>Jobs are submitted to “the grid” using CRAB</a:t>
            </a:r>
          </a:p>
          <a:p>
            <a:pPr lvl="2"/>
            <a:r>
              <a:rPr lang="en-US" sz="2800" dirty="0" smtClean="0"/>
              <a:t>CRAB decides how and where these tasks will run</a:t>
            </a:r>
          </a:p>
          <a:p>
            <a:pPr lvl="2"/>
            <a:r>
              <a:rPr lang="en-US" sz="2800" dirty="0" smtClean="0"/>
              <a:t>Same tasks can run anywhere the data is located</a:t>
            </a:r>
          </a:p>
          <a:p>
            <a:pPr lvl="2"/>
            <a:r>
              <a:rPr lang="en-US" sz="2800" dirty="0" smtClean="0"/>
              <a:t>Output can be sent anywhere you have permissions</a:t>
            </a:r>
            <a:endParaRPr lang="en-US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733800"/>
            <a:ext cx="4074655" cy="213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Advantages of Having a CMS Tier 3 Computing Center at TAMU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Masters Defense,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0" y="1371600"/>
            <a:ext cx="7772400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Don’t have to compete for resources</a:t>
            </a:r>
          </a:p>
          <a:p>
            <a:pPr lvl="2"/>
            <a:r>
              <a:rPr lang="en-US" sz="2800" dirty="0" smtClean="0"/>
              <a:t>CPU priority - Even though we only bought a small amount of CPUs, can periodically run on many more CPUs at the cluster at once</a:t>
            </a:r>
          </a:p>
          <a:p>
            <a:pPr lvl="2"/>
            <a:r>
              <a:rPr lang="en-US" sz="2800" dirty="0" smtClean="0"/>
              <a:t>Disk space - Can control what data is here</a:t>
            </a:r>
          </a:p>
          <a:p>
            <a:r>
              <a:rPr lang="en-US" sz="3600" dirty="0" smtClean="0"/>
              <a:t>With a “standardized” Tier 3 on a cluster, can run same here as everywhere else</a:t>
            </a:r>
          </a:p>
          <a:p>
            <a:r>
              <a:rPr lang="en-US" sz="3600" dirty="0" smtClean="0"/>
              <a:t>Physicists don’t </a:t>
            </a:r>
            <a:r>
              <a:rPr lang="en-US" sz="3600" dirty="0" smtClean="0"/>
              <a:t>do </a:t>
            </a:r>
            <a:r>
              <a:rPr lang="en-US" sz="3600" dirty="0" smtClean="0"/>
              <a:t>System </a:t>
            </a:r>
            <a:r>
              <a:rPr lang="en-US" sz="3600" dirty="0" smtClean="0"/>
              <a:t>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T3_US_TAMU as part of Brazos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Masters Defense, July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0" y="1143000"/>
            <a:ext cx="7772400" cy="48768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Brazos cluster already established at Texas A&amp;M </a:t>
            </a:r>
          </a:p>
          <a:p>
            <a:r>
              <a:rPr lang="en-US" sz="3400" dirty="0" smtClean="0"/>
              <a:t>Added our own CMS Grid Computing Center within the cluster</a:t>
            </a:r>
          </a:p>
          <a:p>
            <a:r>
              <a:rPr lang="en-US" sz="3400" dirty="0" smtClean="0"/>
              <a:t>Named T3_US_TAMU as per CMS conventions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T3_US_TAMU added CPU and Disk to Brazos as our way of joining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Masters Defense, July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0A95-D256-4238-A8CC-6A8F962803D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001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 smtClean="0"/>
              <a:t>Disk</a:t>
            </a:r>
          </a:p>
          <a:p>
            <a:pPr lvl="2"/>
            <a:r>
              <a:rPr lang="en-US" sz="2800" dirty="0" smtClean="0"/>
              <a:t>Brazos has a total of  ~150TB of storage space</a:t>
            </a:r>
          </a:p>
          <a:p>
            <a:pPr lvl="2"/>
            <a:r>
              <a:rPr lang="en-US" sz="2800" dirty="0" smtClean="0"/>
              <a:t>~30 TB is assigned to our group</a:t>
            </a:r>
          </a:p>
          <a:p>
            <a:pPr lvl="2"/>
            <a:r>
              <a:rPr lang="en-US" sz="2800" dirty="0" smtClean="0"/>
              <a:t>Space is shared amongst group members</a:t>
            </a:r>
          </a:p>
          <a:p>
            <a:pPr lvl="3"/>
            <a:r>
              <a:rPr lang="en-US" sz="2800" dirty="0" smtClean="0"/>
              <a:t>N.B. Another 20TB in the works</a:t>
            </a:r>
          </a:p>
          <a:p>
            <a:r>
              <a:rPr lang="en-US" sz="3400" dirty="0" smtClean="0"/>
              <a:t>CPU</a:t>
            </a:r>
          </a:p>
          <a:p>
            <a:pPr lvl="2"/>
            <a:r>
              <a:rPr lang="en-US" sz="2800" dirty="0" smtClean="0"/>
              <a:t>Brazos has a total of 307 compute nodes/2656 cores </a:t>
            </a:r>
          </a:p>
          <a:p>
            <a:pPr lvl="2"/>
            <a:r>
              <a:rPr lang="en-US" sz="2800" dirty="0" smtClean="0"/>
              <a:t>32 nodes/256 cores added by T3_US_TAMU</a:t>
            </a:r>
          </a:p>
          <a:p>
            <a:pPr lvl="3"/>
            <a:r>
              <a:rPr lang="en-US" sz="2800" dirty="0" smtClean="0"/>
              <a:t>Since we can run 1 job on each core </a:t>
            </a:r>
            <a:r>
              <a:rPr lang="en-US" sz="2800" dirty="0" smtClean="0">
                <a:sym typeface="Wingdings" pitchFamily="2" charset="2"/>
              </a:rPr>
              <a:t> 2</a:t>
            </a:r>
            <a:r>
              <a:rPr lang="en-US" sz="2800" dirty="0" smtClean="0"/>
              <a:t>56 jobs at any one time, more when cluster is underutilized, or by prior agreement</a:t>
            </a:r>
          </a:p>
          <a:p>
            <a:pPr lvl="2"/>
            <a:r>
              <a:rPr lang="en-US" sz="2800" dirty="0" smtClean="0"/>
              <a:t>184,320 (256 x 24 x 30) dedicated CPU hours/Month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B2D1F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FF00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1546</TotalTime>
  <Words>1446</Words>
  <Application>Microsoft Office PowerPoint</Application>
  <PresentationFormat>On-screen Show (4:3)</PresentationFormat>
  <Paragraphs>267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Equity</vt:lpstr>
      <vt:lpstr>CMS Grid Computing at TAMU Performance, Monitoring and  Current Status of the Brazos Cluster</vt:lpstr>
      <vt:lpstr>Outline </vt:lpstr>
      <vt:lpstr>Introduction to Grid Computing</vt:lpstr>
      <vt:lpstr>Slide 4</vt:lpstr>
      <vt:lpstr>PhEDEx</vt:lpstr>
      <vt:lpstr>CRAB</vt:lpstr>
      <vt:lpstr>Advantages of Having a CMS Tier 3 Computing Center at TAMU</vt:lpstr>
      <vt:lpstr>T3_US_TAMU as part of Brazos</vt:lpstr>
      <vt:lpstr>T3_US_TAMU added CPU and Disk to Brazos as our way of joining</vt:lpstr>
      <vt:lpstr>Grid Computing at Brazos Summary</vt:lpstr>
      <vt:lpstr>Grid Computing at Brazos Summary</vt:lpstr>
      <vt:lpstr>Three Main Topics</vt:lpstr>
      <vt:lpstr>PhEDEx at Brazos</vt:lpstr>
      <vt:lpstr>PhEDEx at Brazos (cont.)</vt:lpstr>
      <vt:lpstr>PhEDEx at Brazos (cont.)</vt:lpstr>
      <vt:lpstr>PhEDEx Transfers</vt:lpstr>
      <vt:lpstr>PhEDEx Transfers (cont.)</vt:lpstr>
      <vt:lpstr>Data Storage and Monitoring</vt:lpstr>
      <vt:lpstr>Running CRAB jobs on BRAZOS</vt:lpstr>
      <vt:lpstr>Current Status of CATS</vt:lpstr>
      <vt:lpstr>Already running LOTS of CRAB Jobs</vt:lpstr>
      <vt:lpstr>More on CPU used and Jobs Run</vt:lpstr>
      <vt:lpstr>Future Plans and Upgrades for Brazos/Monitoring</vt:lpstr>
      <vt:lpstr>Summary</vt:lpstr>
      <vt:lpstr>BACKUP SLIDES</vt:lpstr>
      <vt:lpstr>Resources</vt:lpstr>
      <vt:lpstr>Operation Procedures</vt:lpstr>
      <vt:lpstr>Operation Procedures</vt:lpstr>
      <vt:lpstr>Optimization</vt:lpstr>
      <vt:lpstr>Monitoring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Tier 3 Computing at Texas A&amp;M</dc:title>
  <dc:creator>Vaikunth</dc:creator>
  <cp:lastModifiedBy>Vaikunth</cp:lastModifiedBy>
  <cp:revision>152</cp:revision>
  <dcterms:created xsi:type="dcterms:W3CDTF">2011-06-27T04:46:10Z</dcterms:created>
  <dcterms:modified xsi:type="dcterms:W3CDTF">2011-07-20T21:20:04Z</dcterms:modified>
</cp:coreProperties>
</file>